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927" r:id="rId3"/>
    <p:sldId id="948" r:id="rId4"/>
    <p:sldId id="620" r:id="rId5"/>
    <p:sldId id="968" r:id="rId6"/>
    <p:sldId id="674" r:id="rId7"/>
    <p:sldId id="350" r:id="rId8"/>
    <p:sldId id="1315" r:id="rId9"/>
    <p:sldId id="1316" r:id="rId10"/>
    <p:sldId id="1317" r:id="rId11"/>
    <p:sldId id="1318" r:id="rId12"/>
    <p:sldId id="1320" r:id="rId13"/>
    <p:sldId id="1321" r:id="rId14"/>
    <p:sldId id="1322" r:id="rId15"/>
    <p:sldId id="1136" r:id="rId16"/>
    <p:sldId id="1324" r:id="rId17"/>
    <p:sldId id="1335" r:id="rId18"/>
    <p:sldId id="1325" r:id="rId19"/>
    <p:sldId id="1326" r:id="rId20"/>
    <p:sldId id="1327" r:id="rId21"/>
    <p:sldId id="1328" r:id="rId22"/>
    <p:sldId id="1330" r:id="rId23"/>
    <p:sldId id="1329" r:id="rId24"/>
    <p:sldId id="1256" r:id="rId25"/>
    <p:sldId id="1280" r:id="rId26"/>
    <p:sldId id="1266" r:id="rId27"/>
    <p:sldId id="1276" r:id="rId28"/>
    <p:sldId id="1342" r:id="rId29"/>
    <p:sldId id="1331" r:id="rId30"/>
    <p:sldId id="1312" r:id="rId31"/>
    <p:sldId id="1332" r:id="rId32"/>
    <p:sldId id="1343" r:id="rId33"/>
    <p:sldId id="1344" r:id="rId34"/>
    <p:sldId id="1345" r:id="rId35"/>
    <p:sldId id="1346" r:id="rId36"/>
    <p:sldId id="1347" r:id="rId37"/>
    <p:sldId id="1348" r:id="rId38"/>
    <p:sldId id="134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15"/>
    <p:restoredTop sz="82857"/>
  </p:normalViewPr>
  <p:slideViewPr>
    <p:cSldViewPr snapToGrid="0" snapToObjects="1">
      <p:cViewPr varScale="1">
        <p:scale>
          <a:sx n="105" d="100"/>
          <a:sy n="105" d="100"/>
        </p:scale>
        <p:origin x="712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15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64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93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Review of Exam 2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36649" y="3783980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781800" y="3783980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7DC83F-B9B0-AC40-A016-3A375559ECC9}"/>
              </a:ext>
            </a:extLst>
          </p:cNvPr>
          <p:cNvSpPr txBox="1"/>
          <p:nvPr/>
        </p:nvSpPr>
        <p:spPr>
          <a:xfrm>
            <a:off x="0" y="6090127"/>
            <a:ext cx="1582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Weak learner</a:t>
            </a:r>
            <a:br>
              <a:rPr lang="en-US" sz="2000" dirty="0"/>
            </a:br>
            <a:r>
              <a:rPr lang="en-US" sz="2000" dirty="0"/>
              <a:t>choice: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5345A-7B00-D249-BF6B-8C6606AEE7A0}"/>
              </a:ext>
            </a:extLst>
          </p:cNvPr>
          <p:cNvSpPr txBox="1"/>
          <p:nvPr/>
        </p:nvSpPr>
        <p:spPr>
          <a:xfrm>
            <a:off x="2309957" y="6090126"/>
            <a:ext cx="2908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Fully-grown decision trees</a:t>
            </a:r>
            <a:br>
              <a:rPr lang="en-US" sz="2000" dirty="0"/>
            </a:br>
            <a:r>
              <a:rPr lang="en-US" sz="2000" dirty="0"/>
              <a:t>(low bias, high variance)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99254-B2AD-3D42-8F9F-4EF051D82453}"/>
              </a:ext>
            </a:extLst>
          </p:cNvPr>
          <p:cNvSpPr txBox="1"/>
          <p:nvPr/>
        </p:nvSpPr>
        <p:spPr>
          <a:xfrm>
            <a:off x="7974408" y="6090126"/>
            <a:ext cx="2701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Decision stumps </a:t>
            </a:r>
            <a:br>
              <a:rPr lang="en-US" sz="2000" dirty="0"/>
            </a:br>
            <a:r>
              <a:rPr lang="en-US" sz="2000" dirty="0"/>
              <a:t>(high bias, low variance)</a:t>
            </a:r>
          </a:p>
        </p:txBody>
      </p:sp>
    </p:spTree>
    <p:extLst>
      <p:ext uri="{BB962C8B-B14F-4D97-AF65-F5344CB8AC3E}">
        <p14:creationId xmlns:p14="http://schemas.microsoft.com/office/powerpoint/2010/main" val="200128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and 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9058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weighted-aggregate(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 rotWithShape="0">
                <a:blip r:embed="rId2"/>
                <a:stretch>
                  <a:fillRect l="-718" t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132115" y="5192486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15" y="5192486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926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49259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49259"/>
              </a:xfrm>
              <a:blipFill>
                <a:blip r:embed="rId2"/>
                <a:stretch>
                  <a:fillRect l="-1086" t="-3125" b="-10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379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3932"/>
                <a:ext cx="11074400" cy="481732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2800" dirty="0"/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endParaRPr lang="en-US" sz="600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zh-TW" altLang="en-US" sz="2400" dirty="0">
                    <a:solidFill>
                      <a:srgbClr val="C00000"/>
                    </a:solidFill>
                  </a:rPr>
                  <a:t> </a:t>
                </a:r>
                <a:endParaRPr lang="en-US" altLang="zh-TW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3932"/>
                <a:ext cx="11074400" cy="4817327"/>
              </a:xfrm>
              <a:blipFill>
                <a:blip r:embed="rId3"/>
                <a:stretch>
                  <a:fillRect l="-1032" t="-4211" b="-1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1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1-Nearest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Voronoi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18" t="-19737" r="-111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038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477625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1-NN</a:t>
                </a:r>
              </a:p>
              <a:p>
                <a:pPr lvl="1"/>
                <a:r>
                  <a:rPr lang="en-US" dirty="0"/>
                  <a:t>Given mild conditions, for 1-nearest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it cannot be much worse than the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k-NN: </a:t>
                </a:r>
              </a:p>
              <a:p>
                <a:pPr lvl="1"/>
                <a:r>
                  <a:rPr lang="en-US" dirty="0"/>
                  <a:t>Tuning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moderates the tradeoff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generalization vs approximation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477625" cy="4351338"/>
              </a:xfrm>
              <a:blipFill>
                <a:blip r:embed="rId3"/>
                <a:stretch>
                  <a:fillRect l="-88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44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935D-5FAB-8747-8A07-89D6538F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 with nonlinear transformation</a:t>
                </a:r>
              </a:p>
              <a:p>
                <a:pPr lvl="1"/>
                <a:endParaRPr lang="en-US" sz="500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RBF is based on the similarity to a set of points</a:t>
                </a:r>
              </a:p>
              <a:p>
                <a:pPr lvl="1"/>
                <a:endParaRPr lang="en-US" sz="500" dirty="0"/>
              </a:p>
              <a:p>
                <a:r>
                  <a:rPr lang="en-US" dirty="0"/>
                  <a:t>Connection to SVM with RBF Kernel</a:t>
                </a:r>
              </a:p>
              <a:p>
                <a:pPr lvl="1"/>
                <a:r>
                  <a:rPr lang="en-US" dirty="0"/>
                  <a:t>Using K representative points vs. using support vectors</a:t>
                </a:r>
              </a:p>
              <a:p>
                <a:pPr lvl="1"/>
                <a:endParaRPr lang="en-US" sz="500" dirty="0"/>
              </a:p>
              <a:p>
                <a:r>
                  <a:rPr lang="en-US" dirty="0"/>
                  <a:t>Connection to Neural Networks</a:t>
                </a:r>
              </a:p>
              <a:p>
                <a:pPr lvl="1"/>
                <a:r>
                  <a:rPr lang="en-US" dirty="0"/>
                  <a:t>RBF can be graphically represented as a one-hidden layer network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  <a:blipFill>
                <a:blip r:embed="rId2"/>
                <a:stretch>
                  <a:fillRect l="-965" t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05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</a:t>
                </a:r>
              </a:p>
              <a:p>
                <a:endParaRPr lang="en-US" sz="1200" dirty="0"/>
              </a:p>
              <a:p>
                <a:r>
                  <a:rPr lang="en-US" dirty="0"/>
                  <a:t>If the data is </a:t>
                </a:r>
                <a:r>
                  <a:rPr lang="en-US" b="1" dirty="0"/>
                  <a:t>linearly separable</a:t>
                </a:r>
                <a:endParaRPr lang="en-US" b="1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Hard-Margin SVM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sz="1200" dirty="0">
                  <a:solidFill>
                    <a:srgbClr val="C00000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If the data is not linearly separable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Soft-margin SVM</a:t>
                </a:r>
              </a:p>
              <a:p>
                <a:pPr lvl="1"/>
                <a:r>
                  <a:rPr lang="en-US" dirty="0"/>
                  <a:t>Nonlinear transformation – </a:t>
                </a:r>
                <a:r>
                  <a:rPr lang="en-US" dirty="0">
                    <a:solidFill>
                      <a:srgbClr val="C00000"/>
                    </a:solidFill>
                  </a:rPr>
                  <a:t>Dual Formulation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Kernel Tricks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>
                <a:blip r:embed="rId2"/>
                <a:stretch>
                  <a:fillRect l="-1044" t="-1961" b="-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854012" y="3531426"/>
                <a:ext cx="5215861" cy="12702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012" y="3531426"/>
                <a:ext cx="5215861" cy="1270275"/>
              </a:xfrm>
              <a:prstGeom prst="round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485306" y="3298597"/>
            <a:ext cx="2580387" cy="2152463"/>
            <a:chOff x="7493003" y="3369721"/>
            <a:chExt cx="3037967" cy="253415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55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702" y="3320476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120" t="-3101" r="-140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10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10"/>
                <a:ext cx="5892244" cy="1570204"/>
              </a:xfrm>
              <a:prstGeom prst="roundRect">
                <a:avLst/>
              </a:prstGeom>
              <a:blipFill rotWithShape="0">
                <a:blip r:embed="rId5"/>
                <a:stretch>
                  <a:fillRect b="-8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632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A766-07E7-AA46-9CBC-9B876144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Logistics: Exam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A3501-E73D-F247-A40A-42AA1A4E6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701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 2 Date: April 28, 2022 (Thursday)</a:t>
            </a:r>
          </a:p>
          <a:p>
            <a:pPr lvl="1"/>
            <a:r>
              <a:rPr lang="en-US" dirty="0"/>
              <a:t>In-class exam (the same time/location as the lecture)</a:t>
            </a:r>
          </a:p>
          <a:p>
            <a:pPr lvl="1"/>
            <a:r>
              <a:rPr lang="en-US" dirty="0"/>
              <a:t>Exam duration: 75 minutes</a:t>
            </a:r>
          </a:p>
          <a:p>
            <a:pPr lvl="1"/>
            <a:r>
              <a:rPr lang="en-US" dirty="0"/>
              <a:t>Content</a:t>
            </a:r>
          </a:p>
          <a:p>
            <a:pPr lvl="2"/>
            <a:r>
              <a:rPr lang="en-US" dirty="0"/>
              <a:t>Focus on the content of 2</a:t>
            </a:r>
            <a:r>
              <a:rPr lang="en-US" baseline="30000" dirty="0"/>
              <a:t>nd</a:t>
            </a:r>
            <a:r>
              <a:rPr lang="en-US" dirty="0"/>
              <a:t> half of the semester</a:t>
            </a:r>
          </a:p>
          <a:p>
            <a:pPr lvl="2"/>
            <a:r>
              <a:rPr lang="en-US" dirty="0"/>
              <a:t>However, knowledge is cumulative, and you are still expected to know the concepts earlier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2 sections of questions</a:t>
            </a:r>
          </a:p>
          <a:p>
            <a:pPr lvl="2"/>
            <a:r>
              <a:rPr lang="en-US" dirty="0"/>
              <a:t>~5 long questions (written response questions with explanations required)</a:t>
            </a:r>
          </a:p>
          <a:p>
            <a:pPr lvl="2"/>
            <a:r>
              <a:rPr lang="en-US" dirty="0"/>
              <a:t>10 multiple choice questions (no explanations needed)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Closed-book exam. You can bring two cheat-sheets</a:t>
            </a:r>
          </a:p>
          <a:p>
            <a:pPr lvl="2"/>
            <a:r>
              <a:rPr lang="en-US" dirty="0"/>
              <a:t>Up to letter size, front and back (up to 4 pages)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No calculators (you don’t need them)</a:t>
            </a:r>
          </a:p>
        </p:txBody>
      </p:sp>
    </p:spTree>
    <p:extLst>
      <p:ext uri="{BB962C8B-B14F-4D97-AF65-F5344CB8AC3E}">
        <p14:creationId xmlns:p14="http://schemas.microsoft.com/office/powerpoint/2010/main" val="1405467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+ Kernel Trick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QP solver.</a:t>
            </a:r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3" y="4172745"/>
                <a:ext cx="6651093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3" y="4172745"/>
                <a:ext cx="6651093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 rotWithShape="0">
                <a:blip r:embed="rId4"/>
                <a:stretch>
                  <a:fillRect l="-253" b="-22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391" y="4172745"/>
            <a:ext cx="2581409" cy="25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92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>
                <a:blip r:embed="rId3"/>
                <a:stretch>
                  <a:fillRect l="-1086"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>
                <a:blip r:embed="rId4"/>
                <a:stretch>
                  <a:fillRect t="-19200" b="-37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9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32A9-8C1A-8A44-9EAF-868A5FA4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CF68A6-7C26-1945-B084-6458AAED70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895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transform</a:t>
                </a:r>
              </a:p>
              <a:p>
                <a:pPr lvl="1"/>
                <a:endParaRPr lang="en-US" sz="700" dirty="0"/>
              </a:p>
              <a:p>
                <a:r>
                  <a:rPr lang="en-US" dirty="0"/>
                  <a:t>Gaussian RBF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pPr lvl="1"/>
                <a:r>
                  <a:rPr lang="en-US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ECF68A6-7C26-1945-B084-6458AAED70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89539"/>
              </a:xfrm>
              <a:blipFill rotWithShape="0">
                <a:blip r:embed="rId2"/>
                <a:stretch>
                  <a:fillRect l="-1043" t="-1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947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SVM classifier can be expressed using support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Connection to generalization error through </a:t>
                </a:r>
                <a:r>
                  <a:rPr lang="en-US" b="1" dirty="0">
                    <a:solidFill>
                      <a:schemeClr val="accent2"/>
                    </a:solidFill>
                  </a:rPr>
                  <a:t>LOOCV</a:t>
                </a:r>
              </a:p>
              <a:p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3"/>
                <a:stretch>
                  <a:fillRect l="-1086" t="-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497B855-E6D9-C449-80E4-B1BD76264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961" y="4457262"/>
            <a:ext cx="2278972" cy="226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9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Font typeface="Arial"/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  <a:blipFill rotWithShape="0">
                <a:blip r:embed="rId2"/>
                <a:stretch>
                  <a:fillRect l="-1691" t="-18750" r="-3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89560" y="2011680"/>
            <a:ext cx="7264426" cy="4005411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993" y="3540675"/>
            <a:ext cx="3881471" cy="229624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156546" y="6302301"/>
            <a:ext cx="8546254" cy="660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mostly focus on </a:t>
            </a:r>
            <a:r>
              <a:rPr lang="en-US" dirty="0">
                <a:solidFill>
                  <a:srgbClr val="C00000"/>
                </a:solidFill>
              </a:rPr>
              <a:t>feed-forward</a:t>
            </a:r>
            <a:r>
              <a:rPr lang="en-US" dirty="0"/>
              <a:t> network structure</a:t>
            </a:r>
          </a:p>
        </p:txBody>
      </p:sp>
    </p:spTree>
    <p:extLst>
      <p:ext uri="{BB962C8B-B14F-4D97-AF65-F5344CB8AC3E}">
        <p14:creationId xmlns:p14="http://schemas.microsoft.com/office/powerpoint/2010/main" val="1030200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b="0" dirty="0"/>
                  <a:t>: layer</a:t>
                </a:r>
              </a:p>
              <a:p>
                <a:pPr lvl="1"/>
                <a:endParaRPr lang="en-US" sz="13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endParaRPr lang="en-US" sz="13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endParaRPr lang="en-US" sz="12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pPr lvl="1"/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: linear signals</a:t>
                </a:r>
              </a:p>
              <a:p>
                <a:pPr lvl="1"/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: activation function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3"/>
                <a:stretch>
                  <a:fillRect l="-812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208" y="4490490"/>
            <a:ext cx="3462868" cy="208317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304577" y="1384980"/>
            <a:ext cx="4638348" cy="2821176"/>
            <a:chOff x="7179730" y="1825247"/>
            <a:chExt cx="4638348" cy="2821176"/>
          </a:xfrm>
        </p:grpSpPr>
        <p:grpSp>
          <p:nvGrpSpPr>
            <p:cNvPr id="6" name="Group 5"/>
            <p:cNvGrpSpPr/>
            <p:nvPr/>
          </p:nvGrpSpPr>
          <p:grpSpPr>
            <a:xfrm>
              <a:off x="7179730" y="1825247"/>
              <a:ext cx="4622025" cy="2821176"/>
              <a:chOff x="-35994" y="4014385"/>
              <a:chExt cx="7589980" cy="4675831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5994" y="4684805"/>
                <a:ext cx="7264426" cy="4005411"/>
              </a:xfrm>
              <a:prstGeom prst="rect">
                <a:avLst/>
              </a:prstGeom>
            </p:spPr>
          </p:pic>
          <p:sp>
            <p:nvSpPr>
              <p:cNvPr id="9" name="Rounded Rectangle 8"/>
              <p:cNvSpPr/>
              <p:nvPr/>
            </p:nvSpPr>
            <p:spPr>
              <a:xfrm>
                <a:off x="6609106" y="4014385"/>
                <a:ext cx="944880" cy="1143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10666611" y="3438085"/>
              <a:ext cx="1151467" cy="745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Forward Propagation (evaluate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634" y="3946790"/>
            <a:ext cx="5474961" cy="2568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Given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, we can calculate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through forward propagation.</a:t>
                </a: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  <a:blipFill rotWithShape="0">
                <a:blip r:embed="rId7"/>
                <a:stretch>
                  <a:fillRect r="-668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038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</a:p>
              <a:p>
                <a:r>
                  <a:rPr lang="en-US" dirty="0"/>
                  <a:t>Backpropagation Algorithm 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randomly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(for stochastic gradient descent)</a:t>
                </a:r>
              </a:p>
              <a:p>
                <a:pPr lvl="2"/>
                <a:r>
                  <a:rPr lang="en-US" sz="2400" dirty="0">
                    <a:solidFill>
                      <a:srgbClr val="00B050"/>
                    </a:solidFill>
                  </a:rPr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>
                    <a:solidFill>
                      <a:schemeClr val="accent2"/>
                    </a:solidFill>
                  </a:rPr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:r>
                  <a:rPr lang="en-US" sz="2800" dirty="0"/>
                  <a:t>Return the weights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793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34932" cy="49394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Backpropagation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gradient descent </a:t>
                </a:r>
                <a:r>
                  <a:rPr lang="en-US" dirty="0"/>
                  <a:t>with efficient gradient computation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not convex </a:t>
                </a:r>
                <a:r>
                  <a:rPr lang="en-US" dirty="0"/>
                  <a:t>in weights</a:t>
                </a:r>
              </a:p>
              <a:p>
                <a:pPr lvl="1"/>
                <a:r>
                  <a:rPr lang="en-US" dirty="0"/>
                  <a:t>Gradient descent doesn’t guarantee to converge to global optimal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400" dirty="0"/>
                  <a:t>Run it many times, each with a different initialization (initialization matters)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Regularization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/>
                  <a:t>Weight-based regularization, early stopping, dropout, adding noise, </a:t>
                </a:r>
                <a:r>
                  <a:rPr lang="en-US" dirty="0" err="1"/>
                  <a:t>etc</a:t>
                </a:r>
                <a:endParaRPr lang="en-US" dirty="0"/>
              </a:p>
              <a:p>
                <a:pPr marL="742950" lvl="1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Deep learning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/>
                  <a:t>Neural Networks with many layers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/>
                  <a:t>Enable hierarchical representations of data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34932" cy="4939449"/>
              </a:xfrm>
              <a:blipFill>
                <a:blip r:embed="rId2"/>
                <a:stretch>
                  <a:fillRect l="-1034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A9A2A1-DBD1-9C4B-8592-25E5AE005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862" y="5114693"/>
            <a:ext cx="2701982" cy="16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6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Neural Network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351338"/>
          </a:xfrm>
        </p:spPr>
        <p:txBody>
          <a:bodyPr/>
          <a:lstStyle/>
          <a:p>
            <a:r>
              <a:rPr lang="en-US" dirty="0"/>
              <a:t>“Shallow” neural network is powerful (universal approximation theorem holds with a single hidden layer). Why “deep” neural networks?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0" y="3274459"/>
            <a:ext cx="5390800" cy="3292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6937" y="3047187"/>
            <a:ext cx="4672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layer captures </a:t>
            </a:r>
            <a:r>
              <a:rPr lang="en-US" sz="28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800" dirty="0"/>
              <a:t>of the previous layers.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6394" y="4136231"/>
            <a:ext cx="52300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can use “raw data” (e.g., pixels of an image) as input. The hidden layer are extracting the </a:t>
            </a:r>
            <a:r>
              <a:rPr lang="en-US" sz="2800" dirty="0">
                <a:solidFill>
                  <a:srgbClr val="C00000"/>
                </a:solidFill>
              </a:rPr>
              <a:t>features.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6393" y="5808630"/>
            <a:ext cx="5785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 different </a:t>
            </a:r>
            <a:r>
              <a:rPr lang="en-US" sz="2800" dirty="0">
                <a:solidFill>
                  <a:srgbClr val="C00000"/>
                </a:solidFill>
              </a:rPr>
              <a:t>network architectures </a:t>
            </a:r>
            <a:r>
              <a:rPr lang="en-US" sz="2800" dirty="0"/>
              <a:t>to incorporate domain knowledge.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7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CC42-C015-6C49-9207-DA9A1F8E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Exam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FF72-561F-A74E-82A3-57517E17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I might arrange random seat assignments</a:t>
            </a:r>
          </a:p>
          <a:p>
            <a:pPr lvl="1"/>
            <a:r>
              <a:rPr lang="en-US" dirty="0"/>
              <a:t>Will be announced on Piazza the night before the exam if I do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E5F78-F30B-5847-882E-7AE71D59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204" y="2872410"/>
            <a:ext cx="8805591" cy="33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65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Techniques in Improving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Regularization to mitigate overfitting</a:t>
            </a:r>
          </a:p>
          <a:p>
            <a:pPr lvl="1"/>
            <a:r>
              <a:rPr lang="en-US" dirty="0"/>
              <a:t>Weight-based, early stopping, dropout,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Incorporating domain knowledges</a:t>
            </a:r>
          </a:p>
          <a:p>
            <a:pPr lvl="1"/>
            <a:r>
              <a:rPr lang="en-US" dirty="0"/>
              <a:t>Network architectures (e.g., Convolutional Neural Nets)</a:t>
            </a:r>
          </a:p>
          <a:p>
            <a:pPr lvl="1"/>
            <a:endParaRPr lang="en-US" dirty="0"/>
          </a:p>
          <a:p>
            <a:r>
              <a:rPr lang="en-US" dirty="0"/>
              <a:t>Improving computation with huge amount of data</a:t>
            </a:r>
          </a:p>
          <a:p>
            <a:pPr lvl="1"/>
            <a:r>
              <a:rPr lang="en-US" dirty="0"/>
              <a:t>Hardware architecture to improve parallel computation</a:t>
            </a:r>
          </a:p>
          <a:p>
            <a:endParaRPr lang="en-US" dirty="0"/>
          </a:p>
          <a:p>
            <a:r>
              <a:rPr lang="en-US" dirty="0"/>
              <a:t>Improving gradient-based optimization</a:t>
            </a:r>
          </a:p>
          <a:p>
            <a:pPr lvl="1"/>
            <a:r>
              <a:rPr lang="en-US" dirty="0"/>
              <a:t>Choosing better </a:t>
            </a:r>
            <a:r>
              <a:rPr lang="en-US" dirty="0">
                <a:solidFill>
                  <a:srgbClr val="C00000"/>
                </a:solidFill>
              </a:rPr>
              <a:t>initialization</a:t>
            </a:r>
            <a:r>
              <a:rPr lang="en-US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83763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14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4E568-DCBA-921C-4D69-8308C15F9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0" y="0"/>
            <a:ext cx="10795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77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60846C-FE8F-F939-A60A-25FFA8EC5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335280"/>
            <a:ext cx="10210800" cy="106680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BA58BC9-A6E6-00C6-849D-67C901EA1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85745"/>
            <a:ext cx="102870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33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83C9B0-EF1E-0818-81D3-93671E10B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62" y="205486"/>
            <a:ext cx="103759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46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620D589-44D0-11A3-60D3-86D4B6265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" y="332486"/>
            <a:ext cx="105537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50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16BBBD6-66F5-88E7-E4CE-70B5D3F9D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2" y="0"/>
            <a:ext cx="10160000" cy="3378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79AD740-58AD-210F-1355-C92238CCAA22}"/>
                  </a:ext>
                </a:extLst>
              </p:cNvPr>
              <p:cNvSpPr/>
              <p:nvPr/>
            </p:nvSpPr>
            <p:spPr>
              <a:xfrm>
                <a:off x="536448" y="4175774"/>
                <a:ext cx="4876800" cy="13694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79AD740-58AD-210F-1355-C92238CCAA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48" y="4175774"/>
                <a:ext cx="4876800" cy="1369479"/>
              </a:xfrm>
              <a:prstGeom prst="roundRect">
                <a:avLst/>
              </a:prstGeom>
              <a:blipFill>
                <a:blip r:embed="rId3"/>
                <a:stretch>
                  <a:fillRect t="-2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92EF5FD-8AAA-9866-3E43-C6B3BCCF4E96}"/>
                  </a:ext>
                </a:extLst>
              </p:cNvPr>
              <p:cNvSpPr/>
              <p:nvPr/>
            </p:nvSpPr>
            <p:spPr>
              <a:xfrm>
                <a:off x="5829747" y="4175774"/>
                <a:ext cx="5947726" cy="13694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92EF5FD-8AAA-9866-3E43-C6B3BCCF4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747" y="4175774"/>
                <a:ext cx="5947726" cy="1369479"/>
              </a:xfrm>
              <a:prstGeom prst="roundRect">
                <a:avLst/>
              </a:prstGeom>
              <a:blipFill>
                <a:blip r:embed="rId4"/>
                <a:stretch>
                  <a:fillRect t="-1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62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179340B5-7AFB-8B0F-7C63-5383446E8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279400"/>
            <a:ext cx="108839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94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375C5503-1D43-26DB-DE40-9E31FD1BC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1181100"/>
            <a:ext cx="108077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CC42-C015-6C49-9207-DA9A1F8E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Exam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FF72-561F-A74E-82A3-57517E17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304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Please arrive on time.  No extensions will be given if you arrive late.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During the exam, if you have a question or if you finish before time is up: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Do not get up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Raise your hand and I will come to you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most likely will not answer questions to individual students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But I’ll give clarifications to everyone if multiple students ask the same question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When time is called: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Stop writing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Do not get up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will come around and collect your exam</a:t>
            </a:r>
          </a:p>
        </p:txBody>
      </p:sp>
    </p:spTree>
    <p:extLst>
      <p:ext uri="{BB962C8B-B14F-4D97-AF65-F5344CB8AC3E}">
        <p14:creationId xmlns:p14="http://schemas.microsoft.com/office/powerpoint/2010/main" val="56741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AEB2-C1F8-7148-92A6-FC29814C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A31AA-2C8A-304E-B03A-DE7E43C0A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Sketch of HW5 has been posted on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Not intended to be comprehensive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92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EC9E-922D-7A4A-B055-A3E181B8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89F58-A8D2-7A48-8600-D4D3D4BB8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review of course content.</a:t>
            </a:r>
          </a:p>
          <a:p>
            <a:endParaRPr lang="en-US" dirty="0"/>
          </a:p>
          <a:p>
            <a:r>
              <a:rPr lang="en-US" dirty="0"/>
              <a:t>Discussion of the practice questions.</a:t>
            </a:r>
          </a:p>
          <a:p>
            <a:endParaRPr lang="en-US" dirty="0"/>
          </a:p>
          <a:p>
            <a:r>
              <a:rPr lang="en-US" dirty="0"/>
              <a:t>Discussion of any other questions you might have.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34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review brushed over what we talked about. </a:t>
            </a:r>
          </a:p>
          <a:p>
            <a:r>
              <a:rPr lang="en-US" dirty="0"/>
              <a:t>Not guaranteed (and not likely) to cover everything in the exam.</a:t>
            </a:r>
          </a:p>
        </p:txBody>
      </p:sp>
    </p:spTree>
    <p:extLst>
      <p:ext uri="{BB962C8B-B14F-4D97-AF65-F5344CB8AC3E}">
        <p14:creationId xmlns:p14="http://schemas.microsoft.com/office/powerpoint/2010/main" val="4004598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9924" y="1705143"/>
            <a:ext cx="7507256" cy="3211913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interpret, handle multi-type data, </a:t>
            </a:r>
            <a:r>
              <a:rPr lang="en-US" sz="2000" dirty="0">
                <a:solidFill>
                  <a:schemeClr val="tx1"/>
                </a:solidFill>
              </a:rPr>
              <a:t>easy to implement 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infinity, h</a:t>
            </a:r>
            <a:r>
              <a:rPr lang="en-US" sz="2000" dirty="0">
                <a:solidFill>
                  <a:schemeClr val="tx1"/>
                </a:solidFill>
              </a:rPr>
              <a:t>igh variance, e</a:t>
            </a:r>
            <a:r>
              <a:rPr lang="en-US" sz="2000" dirty="0"/>
              <a:t>asily overfit</a:t>
            </a:r>
            <a:endParaRPr lang="en-US" sz="200" dirty="0"/>
          </a:p>
          <a:p>
            <a:r>
              <a:rPr lang="en-US" sz="24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Building block for other 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6DF35-73AC-524C-A580-756766B20DEA}"/>
              </a:ext>
            </a:extLst>
          </p:cNvPr>
          <p:cNvGrpSpPr/>
          <p:nvPr/>
        </p:nvGrpSpPr>
        <p:grpSpPr>
          <a:xfrm>
            <a:off x="952763" y="2022794"/>
            <a:ext cx="3845372" cy="2501723"/>
            <a:chOff x="335729" y="2337906"/>
            <a:chExt cx="5036364" cy="3276559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5DC68D35-5D10-5345-AA2C-F8079953F0B3}"/>
                </a:ext>
              </a:extLst>
            </p:cNvPr>
            <p:cNvSpPr/>
            <p:nvPr/>
          </p:nvSpPr>
          <p:spPr>
            <a:xfrm>
              <a:off x="1715217" y="2337906"/>
              <a:ext cx="1752973" cy="4876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Annual Income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B8E8B55-6DF0-5A40-BB51-2DA34413C5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161" y="2825586"/>
              <a:ext cx="1670304" cy="936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198B1D4-2260-F04A-832F-A05FBD6D03C8}"/>
                </a:ext>
              </a:extLst>
            </p:cNvPr>
            <p:cNvCxnSpPr>
              <a:cxnSpLocks/>
            </p:cNvCxnSpPr>
            <p:nvPr/>
          </p:nvCxnSpPr>
          <p:spPr>
            <a:xfrm>
              <a:off x="2556465" y="2825586"/>
              <a:ext cx="0" cy="936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A015991-F7F6-D547-B349-9A3A730FE54C}"/>
                </a:ext>
              </a:extLst>
            </p:cNvPr>
            <p:cNvCxnSpPr>
              <a:cxnSpLocks/>
            </p:cNvCxnSpPr>
            <p:nvPr/>
          </p:nvCxnSpPr>
          <p:spPr>
            <a:xfrm>
              <a:off x="2556465" y="2825586"/>
              <a:ext cx="2203864" cy="976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34B40E4-581C-684C-8D7E-94450A37D9AC}"/>
                    </a:ext>
                  </a:extLst>
                </p:cNvPr>
                <p:cNvSpPr txBox="1"/>
                <p:nvPr/>
              </p:nvSpPr>
              <p:spPr>
                <a:xfrm>
                  <a:off x="646490" y="2982296"/>
                  <a:ext cx="946196" cy="36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≥100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34B40E4-581C-684C-8D7E-94450A37D9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90" y="2982296"/>
                  <a:ext cx="946196" cy="36279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AB8AE30-CD1A-C94F-BC7F-32B066F5A037}"/>
                    </a:ext>
                  </a:extLst>
                </p:cNvPr>
                <p:cNvSpPr txBox="1"/>
                <p:nvPr/>
              </p:nvSpPr>
              <p:spPr>
                <a:xfrm>
                  <a:off x="2519141" y="3116020"/>
                  <a:ext cx="946196" cy="6046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≥20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AB8AE30-CD1A-C94F-BC7F-32B066F5A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9141" y="3116020"/>
                  <a:ext cx="946196" cy="60465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C4004C5-B16C-E74C-9A2D-4DF32389F74E}"/>
                    </a:ext>
                  </a:extLst>
                </p:cNvPr>
                <p:cNvSpPr txBox="1"/>
                <p:nvPr/>
              </p:nvSpPr>
              <p:spPr>
                <a:xfrm>
                  <a:off x="3959462" y="3109301"/>
                  <a:ext cx="834923" cy="36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&lt;20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C4004C5-B16C-E74C-9A2D-4DF32389F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9462" y="3109301"/>
                  <a:ext cx="834923" cy="3627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15C0F8C1-CC3E-D240-9DC7-66A60210D0D3}"/>
                </a:ext>
              </a:extLst>
            </p:cNvPr>
            <p:cNvSpPr/>
            <p:nvPr/>
          </p:nvSpPr>
          <p:spPr>
            <a:xfrm>
              <a:off x="1759069" y="3862916"/>
              <a:ext cx="1670305" cy="4876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have debt?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E497B4-298A-7F43-A652-4C26B52C178E}"/>
                </a:ext>
              </a:extLst>
            </p:cNvPr>
            <p:cNvSpPr txBox="1"/>
            <p:nvPr/>
          </p:nvSpPr>
          <p:spPr>
            <a:xfrm>
              <a:off x="4391792" y="3880701"/>
              <a:ext cx="657980" cy="362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Deny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7D0C1E0-C892-C344-A0B6-6E6FE68CC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0492" y="4368379"/>
              <a:ext cx="975973" cy="810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6789447-274D-604C-A728-B1E85B2A06AD}"/>
                </a:ext>
              </a:extLst>
            </p:cNvPr>
            <p:cNvCxnSpPr>
              <a:cxnSpLocks/>
            </p:cNvCxnSpPr>
            <p:nvPr/>
          </p:nvCxnSpPr>
          <p:spPr>
            <a:xfrm>
              <a:off x="2556465" y="4368379"/>
              <a:ext cx="872909" cy="810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A049147-D576-104D-842D-89563241B294}"/>
                </a:ext>
              </a:extLst>
            </p:cNvPr>
            <p:cNvSpPr txBox="1"/>
            <p:nvPr/>
          </p:nvSpPr>
          <p:spPr>
            <a:xfrm>
              <a:off x="1431671" y="4588843"/>
              <a:ext cx="510259" cy="362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yes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C454AD2-FB8B-014A-95C7-6B0A8747A03D}"/>
                </a:ext>
              </a:extLst>
            </p:cNvPr>
            <p:cNvSpPr txBox="1"/>
            <p:nvPr/>
          </p:nvSpPr>
          <p:spPr>
            <a:xfrm>
              <a:off x="3266429" y="4573818"/>
              <a:ext cx="453910" cy="362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3F324D4-DDB4-4247-BC48-D551FBCCAC00}"/>
                </a:ext>
              </a:extLst>
            </p:cNvPr>
            <p:cNvSpPr txBox="1"/>
            <p:nvPr/>
          </p:nvSpPr>
          <p:spPr>
            <a:xfrm>
              <a:off x="2994540" y="5233197"/>
              <a:ext cx="930660" cy="362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Approve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A528BEA-D169-4A41-9182-831B03A5C812}"/>
                </a:ext>
              </a:extLst>
            </p:cNvPr>
            <p:cNvSpPr txBox="1"/>
            <p:nvPr/>
          </p:nvSpPr>
          <p:spPr>
            <a:xfrm>
              <a:off x="1091782" y="5201007"/>
              <a:ext cx="657980" cy="362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Deny</a:t>
              </a: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4EBAA0E9-7359-D840-8D98-1244BB2B0240}"/>
                </a:ext>
              </a:extLst>
            </p:cNvPr>
            <p:cNvSpPr/>
            <p:nvPr/>
          </p:nvSpPr>
          <p:spPr>
            <a:xfrm>
              <a:off x="335729" y="3877621"/>
              <a:ext cx="1095942" cy="3932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Approve</a:t>
              </a: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E77B3672-2FE3-F847-971D-B79D6904294D}"/>
                </a:ext>
              </a:extLst>
            </p:cNvPr>
            <p:cNvSpPr/>
            <p:nvPr/>
          </p:nvSpPr>
          <p:spPr>
            <a:xfrm>
              <a:off x="3000017" y="5221260"/>
              <a:ext cx="1095942" cy="3932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Approve</a:t>
              </a: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187FB1DC-622A-2747-B32F-AFD8D9936A63}"/>
                </a:ext>
              </a:extLst>
            </p:cNvPr>
            <p:cNvSpPr/>
            <p:nvPr/>
          </p:nvSpPr>
          <p:spPr>
            <a:xfrm>
              <a:off x="972536" y="5217973"/>
              <a:ext cx="1095942" cy="3932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Deny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2CF11AB0-83DA-3843-8462-5D6454EE0775}"/>
                </a:ext>
              </a:extLst>
            </p:cNvPr>
            <p:cNvSpPr/>
            <p:nvPr/>
          </p:nvSpPr>
          <p:spPr>
            <a:xfrm>
              <a:off x="4276151" y="3877621"/>
              <a:ext cx="1095942" cy="3932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Deny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C3FE18BB-7C97-EB41-ABCB-78C9B36EDC50}"/>
                  </a:ext>
                </a:extLst>
              </p:cNvPr>
              <p:cNvSpPr/>
              <p:nvPr/>
            </p:nvSpPr>
            <p:spPr>
              <a:xfrm>
                <a:off x="1461080" y="5659918"/>
                <a:ext cx="2946698" cy="94509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1600" dirty="0">
                    <a:solidFill>
                      <a:schemeClr val="bg1"/>
                    </a:solidFill>
                  </a:rPr>
                  <a:t>minimize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br>
                  <a:rPr lang="en-US" sz="16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𝑡𝑟𝑒𝑒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C3FE18BB-7C97-EB41-ABCB-78C9B36ED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080" y="5659918"/>
                <a:ext cx="2946698" cy="94509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2CF8721-5C00-3247-B6C6-33D5D0B6AFE3}"/>
              </a:ext>
            </a:extLst>
          </p:cNvPr>
          <p:cNvSpPr txBox="1">
            <a:spLocks/>
          </p:cNvSpPr>
          <p:nvPr/>
        </p:nvSpPr>
        <p:spPr>
          <a:xfrm>
            <a:off x="602672" y="5097498"/>
            <a:ext cx="6871259" cy="4292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Decision tree learning: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4CFA6-6235-FC4A-AE18-5CDEDA1FEE8C}"/>
              </a:ext>
            </a:extLst>
          </p:cNvPr>
          <p:cNvSpPr txBox="1"/>
          <p:nvPr/>
        </p:nvSpPr>
        <p:spPr>
          <a:xfrm>
            <a:off x="782689" y="592322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100B6A1E-98C8-DF4E-A397-10BF0B025F1E}"/>
                  </a:ext>
                </a:extLst>
              </p:cNvPr>
              <p:cNvSpPr/>
              <p:nvPr/>
            </p:nvSpPr>
            <p:spPr>
              <a:xfrm>
                <a:off x="6464966" y="5191154"/>
                <a:ext cx="5236380" cy="161480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200" dirty="0" err="1"/>
                  <a:t>General_DecisionTreeLearn</a:t>
                </a:r>
                <a:r>
                  <a:rPr lang="en-US" sz="1200" dirty="0"/>
                  <a:t>(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)</a:t>
                </a:r>
              </a:p>
              <a:p>
                <a:r>
                  <a:rPr lang="en-US" sz="12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200" dirty="0"/>
              </a:p>
              <a:p>
                <a:r>
                  <a:rPr lang="en-US" sz="1200" dirty="0"/>
                  <a:t>     If </a:t>
                </a:r>
                <a:r>
                  <a:rPr lang="en-US" sz="12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200" dirty="0"/>
                  <a:t>are met</a:t>
                </a:r>
              </a:p>
              <a:p>
                <a:r>
                  <a:rPr lang="en-US" sz="1200" dirty="0"/>
                  <a:t>           return a single node tree with </a:t>
                </a:r>
                <a:r>
                  <a:rPr lang="en-US" sz="12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200" dirty="0"/>
                  <a:t>based on </a:t>
                </a:r>
              </a:p>
              <a:p>
                <a:r>
                  <a:rPr lang="en-US" sz="12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to split according to </a:t>
                </a:r>
                <a:r>
                  <a:rPr lang="en-US" sz="12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2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2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 of</a:t>
                </a:r>
                <a:r>
                  <a:rPr lang="zh-TW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200" dirty="0">
                  <a:solidFill>
                    <a:schemeClr val="accent1"/>
                  </a:solidFill>
                </a:endParaRPr>
              </a:p>
              <a:p>
                <a:r>
                  <a:rPr lang="en-US" sz="12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 be the dataset containing data with</a:t>
                </a:r>
                <a:r>
                  <a:rPr lang="zh-TW" altLang="en-US" sz="1200" dirty="0"/>
                  <a:t> </a:t>
                </a:r>
                <a:r>
                  <a:rPr lang="en-US" altLang="zh-TW" sz="12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200" dirty="0"/>
                  <a:t>for feature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200" dirty="0">
                  <a:solidFill>
                    <a:schemeClr val="accent1"/>
                  </a:solidFill>
                </a:endParaRPr>
              </a:p>
              <a:p>
                <a:r>
                  <a:rPr lang="en-US" sz="1200" dirty="0"/>
                  <a:t>           Create a subtree </a:t>
                </a:r>
                <a:r>
                  <a:rPr lang="en-US" sz="1200" dirty="0" err="1"/>
                  <a:t>DecisionTreeLearn</a:t>
                </a:r>
                <a:r>
                  <a:rPr lang="en-US" sz="1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100B6A1E-98C8-DF4E-A397-10BF0B025F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66" y="5191154"/>
                <a:ext cx="5236380" cy="1614807"/>
              </a:xfrm>
              <a:prstGeom prst="roundRect">
                <a:avLst/>
              </a:prstGeom>
              <a:blipFill>
                <a:blip r:embed="rId6"/>
                <a:stretch>
                  <a:fillRect b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3F1F35D5-D053-EE40-BC97-CC459BB899C1}"/>
              </a:ext>
            </a:extLst>
          </p:cNvPr>
          <p:cNvSpPr/>
          <p:nvPr/>
        </p:nvSpPr>
        <p:spPr>
          <a:xfrm>
            <a:off x="4623089" y="6114793"/>
            <a:ext cx="174797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7CA708-9151-DA46-B00E-09EE912BA09E}"/>
              </a:ext>
            </a:extLst>
          </p:cNvPr>
          <p:cNvSpPr txBox="1"/>
          <p:nvPr/>
        </p:nvSpPr>
        <p:spPr>
          <a:xfrm>
            <a:off x="4798135" y="5731006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approximately</a:t>
            </a:r>
          </a:p>
        </p:txBody>
      </p:sp>
    </p:spTree>
    <p:extLst>
      <p:ext uri="{BB962C8B-B14F-4D97-AF65-F5344CB8AC3E}">
        <p14:creationId xmlns:p14="http://schemas.microsoft.com/office/powerpoint/2010/main" val="147589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 animBg="1"/>
      <p:bldP spid="26" grpId="0"/>
      <p:bldP spid="5" grpId="0"/>
      <p:bldP spid="28" grpId="0" animBg="1"/>
      <p:bldP spid="7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 err="1"/>
                  <a:t>General_DecisionTreeLearn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305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55842</TotalTime>
  <Words>2156</Words>
  <Application>Microsoft Macintosh PowerPoint</Application>
  <PresentationFormat>Widescreen</PresentationFormat>
  <Paragraphs>364</Paragraphs>
  <Slides>38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Exam 2</vt:lpstr>
      <vt:lpstr>Logistics: Exam Policies</vt:lpstr>
      <vt:lpstr>Logistics: Exam Policies</vt:lpstr>
      <vt:lpstr>Homework</vt:lpstr>
      <vt:lpstr>Plans for Today</vt:lpstr>
      <vt:lpstr>Brief Review</vt:lpstr>
      <vt:lpstr>Decision Tree Hypothesis</vt:lpstr>
      <vt:lpstr>ID3: Using Information Gain as Selection Criteria</vt:lpstr>
      <vt:lpstr>Ensemble Learning</vt:lpstr>
      <vt:lpstr>Bagging and Random Forest</vt:lpstr>
      <vt:lpstr>Outline of a Boosting Algorithm</vt:lpstr>
      <vt:lpstr>AdaBoost Algorithm</vt:lpstr>
      <vt:lpstr>Nearest Neighbors</vt:lpstr>
      <vt:lpstr>1-Nearest Neighbor</vt:lpstr>
      <vt:lpstr>Properties of Nearest Neighbors</vt:lpstr>
      <vt:lpstr>Radial Basis Function</vt:lpstr>
      <vt:lpstr>Support Vector Machines</vt:lpstr>
      <vt:lpstr>Soft-Margin SVM</vt:lpstr>
      <vt:lpstr>Primal-Dual Formulations of Hard-Margin SVM</vt:lpstr>
      <vt:lpstr>Recover (w ⃗^∗,b^∗) from α ⃗^∗ with Kernel Tricks</vt:lpstr>
      <vt:lpstr>Kernel Functions</vt:lpstr>
      <vt:lpstr>Support Vectors</vt:lpstr>
      <vt:lpstr>Neural Networks</vt:lpstr>
      <vt:lpstr>Notations of Neural Networks (NN)</vt:lpstr>
      <vt:lpstr>Forward Propagation (evaluate h(x ⃗))</vt:lpstr>
      <vt:lpstr>Backpropagation Algorithm</vt:lpstr>
      <vt:lpstr>Discussion</vt:lpstr>
      <vt:lpstr>Deep Neural Network</vt:lpstr>
      <vt:lpstr>Some Techniques in Improving Deep Learning</vt:lpstr>
      <vt:lpstr>Practice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5146</cp:revision>
  <cp:lastPrinted>2020-04-16T16:21:56Z</cp:lastPrinted>
  <dcterms:created xsi:type="dcterms:W3CDTF">2017-08-24T15:35:37Z</dcterms:created>
  <dcterms:modified xsi:type="dcterms:W3CDTF">2022-04-26T16:08:39Z</dcterms:modified>
</cp:coreProperties>
</file>